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  <p:sldMasterId id="2147483668" r:id="rId2"/>
  </p:sldMasterIdLst>
  <p:notesMasterIdLst>
    <p:notesMasterId r:id="rId4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1"/>
      <p:bold r:id="rId42"/>
      <p:italic r:id="rId43"/>
      <p:boldItalic r:id="rId44"/>
    </p:embeddedFont>
    <p:embeddedFont>
      <p:font typeface="Roboto Slab" pitchFamily="2" charset="0"/>
      <p:regular r:id="rId45"/>
      <p:bold r:id="rId46"/>
    </p:embeddedFont>
    <p:embeddedFont>
      <p:font typeface="Roboto Slab Light" pitchFamily="2" charset="0"/>
      <p:regular r:id="rId47"/>
      <p:bold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62" y="2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4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6.fntdata"/><Relationship Id="rId20" Type="http://schemas.openxmlformats.org/officeDocument/2006/relationships/slide" Target="slides/slide18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jpg>
</file>

<file path=ppt/media/image3.jpg>
</file>

<file path=ppt/media/image30.jpg>
</file>

<file path=ppt/media/image31.png>
</file>

<file path=ppt/media/image32.png>
</file>

<file path=ppt/media/image33.png>
</file>

<file path=ppt/media/image34.png>
</file>

<file path=ppt/media/image35.gif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7ac5a38e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7ac5a38e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57ac5a38e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0c239b64a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0c239b64a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c239b64a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c239b64a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0c239b64a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0c239b64a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0c239b64a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0c239b64a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0c239b64a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0c239b64a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0c239b64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0c239b64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0c239b64a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0c239b64a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0c239b64a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0c239b64a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0c239b64a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0c239b64a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0c239b64a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0c239b64a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0c239b64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0c239b64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b0e0d3ab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b0e0d3ab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6b0e0d3ab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6b0e0d3ab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6b0e0d3ab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6b0e0d3ab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6b0e0d3ab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6b0e0d3ab5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b0e0d3ab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6b0e0d3ab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b0e0d3ab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b0e0d3ab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6b0e0d3ab5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6b0e0d3ab5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026791a7d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026791a7d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b0e0d3ab5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b0e0d3ab5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26791a7d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26791a7d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0c239b64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0c239b64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019ac4daf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019ac4daf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019ac4daf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019ac4daf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19ac4daf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019ac4daf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019ac4daf6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019ac4daf6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019ac4daf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019ac4daf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019ac4daf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019ac4daf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019ac4daf6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019ac4daf6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019ac4daf6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019ac4daf6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0c239b64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0c239b64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0c239b64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0c239b64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0c239b64a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0c239b64a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c239b64a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c239b64a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c239b64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c239b64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0c239b64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0c239b64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Roboto Slab"/>
              <a:buNone/>
              <a:defRPr sz="450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body" idx="1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Roboto"/>
              <a:buNone/>
              <a:defRPr sz="1800" b="1" i="0" u="none" strike="noStrike" cap="non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Roboto"/>
              <a:buNone/>
              <a:defRPr sz="1500" b="1" i="0" u="none" strike="noStrike" cap="non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Roboto"/>
              <a:buNone/>
              <a:defRPr sz="1350" b="1" i="0" u="none" strike="noStrike" cap="non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sz="1200" b="1" i="0" u="none" strike="noStrike" cap="non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sz="1200" b="1" i="0" u="none" strike="noStrike" cap="non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sz="1200" b="1" i="0" u="none" strike="noStrike" cap="non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sz="1200" b="1" i="0" u="none" strike="noStrike" cap="non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sz="1200" b="1" i="0" u="none" strike="noStrike" cap="non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Roboto"/>
              <a:buNone/>
              <a:defRPr sz="1200" b="1" i="0" u="none" strike="noStrike" cap="non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0" y="4130376"/>
            <a:ext cx="9144000" cy="1013100"/>
          </a:xfrm>
          <a:prstGeom prst="rect">
            <a:avLst/>
          </a:prstGeom>
          <a:gradFill>
            <a:gsLst>
              <a:gs pos="0">
                <a:srgbClr val="424242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0525" y="4419854"/>
            <a:ext cx="4292375" cy="47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475" y="576724"/>
            <a:ext cx="1667949" cy="2830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ion Title">
  <p:cSld name="CUSTOM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305675" y="733169"/>
            <a:ext cx="5970000" cy="13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000" b="1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000" b="1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000" b="1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000" b="1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000" b="1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000" b="1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000" b="1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000" b="1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000" b="1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ubTitle" idx="1"/>
          </p:nvPr>
        </p:nvSpPr>
        <p:spPr>
          <a:xfrm>
            <a:off x="301025" y="2155263"/>
            <a:ext cx="80715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0" y="3449500"/>
            <a:ext cx="9144000" cy="1694100"/>
          </a:xfrm>
          <a:prstGeom prst="rect">
            <a:avLst/>
          </a:prstGeom>
          <a:gradFill>
            <a:gsLst>
              <a:gs pos="0">
                <a:srgbClr val="4D4D4D"/>
              </a:gs>
              <a:gs pos="100000">
                <a:srgbClr val="000000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1025" y="3888375"/>
            <a:ext cx="4746900" cy="530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224825" y="4527850"/>
            <a:ext cx="37149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www.robojackets.org</a:t>
            </a:r>
            <a:endParaRPr sz="1700">
              <a:solidFill>
                <a:schemeClr val="lt2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143" y="130374"/>
            <a:ext cx="2728958" cy="463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•"/>
              <a:defRPr sz="2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 sz="24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0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  <a:defRPr sz="440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9" name="Google Shape;69;p16"/>
          <p:cNvSpPr/>
          <p:nvPr/>
        </p:nvSpPr>
        <p:spPr>
          <a:xfrm>
            <a:off x="0" y="0"/>
            <a:ext cx="9144000" cy="825900"/>
          </a:xfrm>
          <a:prstGeom prst="rect">
            <a:avLst/>
          </a:prstGeom>
          <a:gradFill>
            <a:gsLst>
              <a:gs pos="0">
                <a:srgbClr val="424242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7525" y="243851"/>
            <a:ext cx="3025476" cy="3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body" idx="1"/>
          </p:nvPr>
        </p:nvSpPr>
        <p:spPr>
          <a:xfrm>
            <a:off x="628650" y="1421344"/>
            <a:ext cx="3910200" cy="3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•"/>
              <a:defRPr sz="2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 sz="24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0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2"/>
          </p:nvPr>
        </p:nvSpPr>
        <p:spPr>
          <a:xfrm>
            <a:off x="4605139" y="1421344"/>
            <a:ext cx="3910200" cy="3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 i="0" u="none" strike="noStrike" cap="none">
                <a:solidFill>
                  <a:schemeClr val="dk1"/>
                </a:solidFill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 i="0" u="none" strike="noStrike" cap="none">
                <a:solidFill>
                  <a:schemeClr val="dk1"/>
                </a:solidFill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 i="0" u="none" strike="noStrike" cap="none">
                <a:solidFill>
                  <a:schemeClr val="dk1"/>
                </a:solidFill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209300" cy="11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  <a:defRPr sz="440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209300" cy="11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  <a:defRPr sz="440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USTOM_2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/>
          <p:nvPr/>
        </p:nvSpPr>
        <p:spPr>
          <a:xfrm>
            <a:off x="0" y="-6700"/>
            <a:ext cx="2797500" cy="5143500"/>
          </a:xfrm>
          <a:prstGeom prst="rect">
            <a:avLst/>
          </a:prstGeom>
          <a:gradFill>
            <a:gsLst>
              <a:gs pos="0">
                <a:srgbClr val="424242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subTitle" idx="1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i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i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i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i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i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i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i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i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i="1"/>
            </a:lvl9pPr>
          </a:lstStyle>
          <a:p>
            <a:endParaRPr/>
          </a:p>
        </p:txBody>
      </p:sp>
      <p:pic>
        <p:nvPicPr>
          <p:cNvPr id="81" name="Google Shape;8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4100" y="285725"/>
            <a:ext cx="2349276" cy="2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USTOM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 txBox="1">
            <a:spLocks noGrp="1"/>
          </p:cNvSpPr>
          <p:nvPr>
            <p:ph type="subTitle" idx="1"/>
          </p:nvPr>
        </p:nvSpPr>
        <p:spPr>
          <a:xfrm>
            <a:off x="628650" y="1421344"/>
            <a:ext cx="39102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body" idx="2"/>
          </p:nvPr>
        </p:nvSpPr>
        <p:spPr>
          <a:xfrm>
            <a:off x="628650" y="1884169"/>
            <a:ext cx="3910200" cy="29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•"/>
              <a:defRPr sz="2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 sz="24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0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209300" cy="11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  <a:defRPr sz="440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20"/>
          <p:cNvSpPr txBox="1">
            <a:spLocks noGrp="1"/>
          </p:cNvSpPr>
          <p:nvPr>
            <p:ph type="subTitle" idx="3"/>
          </p:nvPr>
        </p:nvSpPr>
        <p:spPr>
          <a:xfrm>
            <a:off x="4605150" y="1421344"/>
            <a:ext cx="39102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body" idx="4"/>
          </p:nvPr>
        </p:nvSpPr>
        <p:spPr>
          <a:xfrm>
            <a:off x="4605150" y="1884169"/>
            <a:ext cx="4149000" cy="27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•"/>
              <a:defRPr sz="2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 sz="24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0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8" name="Google Shape;88;p20"/>
          <p:cNvSpPr/>
          <p:nvPr/>
        </p:nvSpPr>
        <p:spPr>
          <a:xfrm>
            <a:off x="0" y="4408313"/>
            <a:ext cx="9144000" cy="8910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11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 Slab"/>
              <a:buNone/>
              <a:defRPr sz="400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421344"/>
            <a:ext cx="7886700" cy="32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•"/>
              <a:defRPr sz="2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•"/>
              <a:defRPr sz="24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0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8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5.gif"/><Relationship Id="rId4" Type="http://schemas.openxmlformats.org/officeDocument/2006/relationships/image" Target="../media/image34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305675" y="733169"/>
            <a:ext cx="5970000" cy="136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</a:t>
            </a:r>
            <a:endParaRPr/>
          </a:p>
        </p:txBody>
      </p:sp>
      <p:sp>
        <p:nvSpPr>
          <p:cNvPr id="96" name="Google Shape;96;p22"/>
          <p:cNvSpPr txBox="1">
            <a:spLocks noGrp="1"/>
          </p:cNvSpPr>
          <p:nvPr>
            <p:ph type="subTitle" idx="1"/>
          </p:nvPr>
        </p:nvSpPr>
        <p:spPr>
          <a:xfrm>
            <a:off x="301025" y="2155263"/>
            <a:ext cx="80715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Soldering Training 2023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0350" y="1404508"/>
            <a:ext cx="4613100" cy="3074642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>
            <a:spLocks noGrp="1"/>
          </p:cNvSpPr>
          <p:nvPr>
            <p:ph type="body" idx="1"/>
          </p:nvPr>
        </p:nvSpPr>
        <p:spPr>
          <a:xfrm>
            <a:off x="377525" y="1932000"/>
            <a:ext cx="51354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Reset Button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Reboots Microcontroller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Motor Driver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Converts logic signals to motor power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Indication LEDs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Visually indicate power, </a:t>
            </a:r>
            <a:br>
              <a:rPr lang="en"/>
            </a:br>
            <a:r>
              <a:rPr lang="en"/>
              <a:t>fuse, and status of system</a:t>
            </a:r>
            <a:endParaRPr sz="2400"/>
          </a:p>
        </p:txBody>
      </p:sp>
      <p:sp>
        <p:nvSpPr>
          <p:cNvPr id="165" name="Google Shape;165;p31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  <p:sp>
        <p:nvSpPr>
          <p:cNvPr id="166" name="Google Shape;166;p31"/>
          <p:cNvSpPr/>
          <p:nvPr/>
        </p:nvSpPr>
        <p:spPr>
          <a:xfrm>
            <a:off x="5793175" y="3430900"/>
            <a:ext cx="521700" cy="5361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7" name="Google Shape;167;p31"/>
          <p:cNvCxnSpPr>
            <a:endCxn id="166" idx="0"/>
          </p:cNvCxnSpPr>
          <p:nvPr/>
        </p:nvCxnSpPr>
        <p:spPr>
          <a:xfrm>
            <a:off x="4359625" y="3017500"/>
            <a:ext cx="1694400" cy="413400"/>
          </a:xfrm>
          <a:prstGeom prst="bentConnector2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31"/>
          <p:cNvCxnSpPr>
            <a:endCxn id="169" idx="0"/>
          </p:cNvCxnSpPr>
          <p:nvPr/>
        </p:nvCxnSpPr>
        <p:spPr>
          <a:xfrm>
            <a:off x="2877475" y="2297950"/>
            <a:ext cx="3984000" cy="1161900"/>
          </a:xfrm>
          <a:prstGeom prst="bentConnector2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9" name="Google Shape;169;p31"/>
          <p:cNvSpPr/>
          <p:nvPr/>
        </p:nvSpPr>
        <p:spPr>
          <a:xfrm>
            <a:off x="6507025" y="3459850"/>
            <a:ext cx="708900" cy="4782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body" idx="1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suppose this is what you actually came here for...</a:t>
            </a:r>
            <a:endParaRPr/>
          </a:p>
        </p:txBody>
      </p:sp>
      <p:sp>
        <p:nvSpPr>
          <p:cNvPr id="175" name="Google Shape;175;p32"/>
          <p:cNvSpPr txBox="1">
            <a:spLocks noGrp="1"/>
          </p:cNvSpPr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Safety</a:t>
            </a:r>
            <a:endParaRPr/>
          </a:p>
        </p:txBody>
      </p:sp>
      <p:sp>
        <p:nvSpPr>
          <p:cNvPr id="181" name="Google Shape;181;p33"/>
          <p:cNvSpPr txBox="1">
            <a:spLocks noGrp="1"/>
          </p:cNvSpPr>
          <p:nvPr>
            <p:ph type="body" idx="1"/>
          </p:nvPr>
        </p:nvSpPr>
        <p:spPr>
          <a:xfrm>
            <a:off x="377525" y="1932000"/>
            <a:ext cx="41946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Hold like a pencil from plastic grip area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Entire metal gets hot (not just the tip!)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Make sure iron is in holder when not in use</a:t>
            </a:r>
            <a:endParaRPr/>
          </a:p>
        </p:txBody>
      </p:sp>
      <p:pic>
        <p:nvPicPr>
          <p:cNvPr id="182" name="Google Shape;1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7975" y="2251875"/>
            <a:ext cx="387276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Solder </a:t>
            </a:r>
            <a:b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Metal that is melted to form joints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4"/>
          <p:cNvSpPr txBox="1">
            <a:spLocks noGrp="1"/>
          </p:cNvSpPr>
          <p:nvPr>
            <p:ph type="title"/>
          </p:nvPr>
        </p:nvSpPr>
        <p:spPr>
          <a:xfrm>
            <a:off x="377525" y="8619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Supplies</a:t>
            </a:r>
            <a:endParaRPr/>
          </a:p>
        </p:txBody>
      </p:sp>
      <p:pic>
        <p:nvPicPr>
          <p:cNvPr id="189" name="Google Shape;18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2100" y="1676175"/>
            <a:ext cx="2199150" cy="219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2494" y="1614263"/>
            <a:ext cx="2810806" cy="232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495" y="1598775"/>
            <a:ext cx="2259650" cy="219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4"/>
          <p:cNvSpPr txBox="1"/>
          <p:nvPr/>
        </p:nvSpPr>
        <p:spPr>
          <a:xfrm>
            <a:off x="586775" y="3937250"/>
            <a:ext cx="23907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Solder </a:t>
            </a:r>
            <a:br>
              <a:rPr lang="en" sz="2400"/>
            </a:br>
            <a:r>
              <a:rPr lang="en"/>
              <a:t>Metal that is melted to form joints</a:t>
            </a:r>
            <a:endParaRPr/>
          </a:p>
        </p:txBody>
      </p:sp>
      <p:sp>
        <p:nvSpPr>
          <p:cNvPr id="193" name="Google Shape;193;p34"/>
          <p:cNvSpPr txBox="1"/>
          <p:nvPr/>
        </p:nvSpPr>
        <p:spPr>
          <a:xfrm>
            <a:off x="3376650" y="3988225"/>
            <a:ext cx="23907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Sponge </a:t>
            </a:r>
            <a:br>
              <a:rPr lang="en" sz="2400"/>
            </a:br>
            <a:r>
              <a:rPr lang="en"/>
              <a:t>For cleaning iron tip</a:t>
            </a:r>
            <a:endParaRPr/>
          </a:p>
        </p:txBody>
      </p:sp>
      <p:sp>
        <p:nvSpPr>
          <p:cNvPr id="194" name="Google Shape;194;p34"/>
          <p:cNvSpPr txBox="1"/>
          <p:nvPr/>
        </p:nvSpPr>
        <p:spPr>
          <a:xfrm>
            <a:off x="6166525" y="3988225"/>
            <a:ext cx="23907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Flux </a:t>
            </a:r>
            <a:br>
              <a:rPr lang="en" sz="2400"/>
            </a:br>
            <a:r>
              <a:rPr lang="en"/>
              <a:t>Helps solder to flow more easily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Iron Tips - Choose based on desired precision and heat transfer capability 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5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Supplies</a:t>
            </a:r>
            <a:endParaRPr/>
          </a:p>
        </p:txBody>
      </p:sp>
      <p:pic>
        <p:nvPicPr>
          <p:cNvPr id="201" name="Google Shape;20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3050" y="3279650"/>
            <a:ext cx="5456951" cy="114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6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Exhaust Fan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Keep solder fumes out of your lungs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Desoldering Wick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Copper mesh to remove solder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Desoldering Pump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Sucks out undesired solder</a:t>
            </a:r>
            <a:endParaRPr/>
          </a:p>
        </p:txBody>
      </p:sp>
      <p:sp>
        <p:nvSpPr>
          <p:cNvPr id="207" name="Google Shape;207;p36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Supplies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Place pins in hole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Touch iron to both pin and pad simultaneously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Apply solder to pad at opposite side of iron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Remove solder, then iron, then clip excess</a:t>
            </a:r>
            <a:endParaRPr sz="2400"/>
          </a:p>
        </p:txBody>
      </p:sp>
      <p:sp>
        <p:nvSpPr>
          <p:cNvPr id="213" name="Google Shape;213;p37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Through-Hole Soldering</a:t>
            </a:r>
            <a:endParaRPr/>
          </a:p>
        </p:txBody>
      </p:sp>
      <p:pic>
        <p:nvPicPr>
          <p:cNvPr id="214" name="Google Shape;21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6775" y="2083550"/>
            <a:ext cx="2381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5325" y="2083550"/>
            <a:ext cx="215265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Touch both the component and the pad at the </a:t>
            </a:r>
            <a:r>
              <a:rPr lang="en" sz="2400" b="1"/>
              <a:t>same time</a:t>
            </a:r>
            <a:endParaRPr sz="2400" b="1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Make sure to apply solder to the pad, not the iron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Remove solder before removing iron</a:t>
            </a:r>
            <a:endParaRPr sz="2400"/>
          </a:p>
        </p:txBody>
      </p:sp>
      <p:sp>
        <p:nvSpPr>
          <p:cNvPr id="221" name="Google Shape;221;p38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Heating Technique</a:t>
            </a:r>
            <a:endParaRPr/>
          </a:p>
        </p:txBody>
      </p:sp>
      <p:pic>
        <p:nvPicPr>
          <p:cNvPr id="222" name="Google Shape;22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9175" y="1931988"/>
            <a:ext cx="5238750" cy="16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Fully cover the pad, but don’t form a bubble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8" name="Google Shape;228;p39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much Solder?</a:t>
            </a:r>
            <a:endParaRPr/>
          </a:p>
        </p:txBody>
      </p:sp>
      <p:pic>
        <p:nvPicPr>
          <p:cNvPr id="229" name="Google Shape;22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138" y="1838200"/>
            <a:ext cx="5363724" cy="252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0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Wet one pad with Solder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Place component on pad and remove iron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Solder remaining pads before reflowing first pad</a:t>
            </a:r>
            <a:endParaRPr sz="2400"/>
          </a:p>
        </p:txBody>
      </p:sp>
      <p:sp>
        <p:nvSpPr>
          <p:cNvPr id="235" name="Google Shape;235;p40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Surface Mount Components</a:t>
            </a:r>
            <a:endParaRPr/>
          </a:p>
        </p:txBody>
      </p:sp>
      <p:pic>
        <p:nvPicPr>
          <p:cNvPr id="236" name="Google Shape;23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5699" y="1931998"/>
            <a:ext cx="3746235" cy="186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0216" y="1931998"/>
            <a:ext cx="2757159" cy="186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>
            <a:spLocks noGrp="1"/>
          </p:cNvSpPr>
          <p:nvPr>
            <p:ph type="body" idx="1"/>
          </p:nvPr>
        </p:nvSpPr>
        <p:spPr>
          <a:xfrm>
            <a:off x="377525" y="180604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Introduction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Board overview - what are we soldering?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How to Solder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Basics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Tools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Component Types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Soldering Instructions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Debugging</a:t>
            </a:r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title"/>
          </p:nvPr>
        </p:nvSpPr>
        <p:spPr>
          <a:xfrm>
            <a:off x="377525" y="1028425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>
            <a:spLocks noGrp="1"/>
          </p:cNvSpPr>
          <p:nvPr>
            <p:ph type="body" idx="1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41"/>
          <p:cNvSpPr txBox="1">
            <a:spLocks noGrp="1"/>
          </p:cNvSpPr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Soldering Techniques/Tips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2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 Air Gun</a:t>
            </a:r>
            <a:endParaRPr/>
          </a:p>
        </p:txBody>
      </p:sp>
      <p:sp>
        <p:nvSpPr>
          <p:cNvPr id="249" name="Google Shape;249;p42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0" name="Google Shape;25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6047" y="1932000"/>
            <a:ext cx="3630950" cy="3071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 Paste</a:t>
            </a:r>
            <a:endParaRPr/>
          </a:p>
        </p:txBody>
      </p:sp>
      <p:pic>
        <p:nvPicPr>
          <p:cNvPr id="256" name="Google Shape;256;p43"/>
          <p:cNvPicPr preferRelativeResize="0"/>
          <p:nvPr/>
        </p:nvPicPr>
        <p:blipFill rotWithShape="1">
          <a:blip r:embed="rId3">
            <a:alphaModFix/>
          </a:blip>
          <a:srcRect l="9771" t="19653" r="4362" b="17131"/>
          <a:stretch/>
        </p:blipFill>
        <p:spPr>
          <a:xfrm>
            <a:off x="3336650" y="1829825"/>
            <a:ext cx="5456700" cy="296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276" y="2304450"/>
            <a:ext cx="2304600" cy="184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Reflow Oven</a:t>
            </a:r>
            <a:endParaRPr/>
          </a:p>
        </p:txBody>
      </p:sp>
      <p:pic>
        <p:nvPicPr>
          <p:cNvPr id="263" name="Google Shape;26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3313" y="1965750"/>
            <a:ext cx="3977375" cy="283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body" idx="1"/>
          </p:nvPr>
        </p:nvSpPr>
        <p:spPr>
          <a:xfrm>
            <a:off x="377525" y="1932000"/>
            <a:ext cx="40443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Apply paste using stencil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Remove stencil and place all components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Place circuit board in reflow oven</a:t>
            </a:r>
            <a:endParaRPr/>
          </a:p>
        </p:txBody>
      </p:sp>
      <p:sp>
        <p:nvSpPr>
          <p:cNvPr id="269" name="Google Shape;269;p45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Soldering Stencil</a:t>
            </a:r>
            <a:endParaRPr/>
          </a:p>
        </p:txBody>
      </p:sp>
      <p:pic>
        <p:nvPicPr>
          <p:cNvPr id="270" name="Google Shape;27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9625" y="2063550"/>
            <a:ext cx="4044450" cy="281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>
            <a:spLocks noGrp="1"/>
          </p:cNvSpPr>
          <p:nvPr>
            <p:ph type="body" idx="1"/>
          </p:nvPr>
        </p:nvSpPr>
        <p:spPr>
          <a:xfrm>
            <a:off x="377525" y="1932000"/>
            <a:ext cx="41946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" sz="2200"/>
              <a:t>Previously mentioned techniques heat up entire circuit board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/>
              <a:t>Some components cannot stand the heat</a:t>
            </a:r>
            <a:endParaRPr sz="2200"/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/>
              <a:t>Make sure your components (especially connectors) can take the heat</a:t>
            </a:r>
            <a:endParaRPr sz="2200"/>
          </a:p>
        </p:txBody>
      </p:sp>
      <p:sp>
        <p:nvSpPr>
          <p:cNvPr id="276" name="Google Shape;276;p46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</a:t>
            </a:r>
            <a:endParaRPr/>
          </a:p>
        </p:txBody>
      </p:sp>
      <p:pic>
        <p:nvPicPr>
          <p:cNvPr id="277" name="Google Shape;27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801" y="2288675"/>
            <a:ext cx="3941748" cy="189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>
            <a:spLocks noGrp="1"/>
          </p:cNvSpPr>
          <p:nvPr>
            <p:ph type="body" idx="1"/>
          </p:nvPr>
        </p:nvSpPr>
        <p:spPr>
          <a:xfrm>
            <a:off x="377525" y="1932000"/>
            <a:ext cx="41946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“Arrow points towards the house”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The “house” side is the cathode side which should be on the same side as the marking on the solder mask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3" name="Google Shape;283;p47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LED Direction</a:t>
            </a:r>
            <a:endParaRPr/>
          </a:p>
        </p:txBody>
      </p:sp>
      <p:pic>
        <p:nvPicPr>
          <p:cNvPr id="284" name="Google Shape;28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1350" y="840698"/>
            <a:ext cx="2490350" cy="249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3225" y="3861249"/>
            <a:ext cx="3036613" cy="114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7"/>
          <p:cNvPicPr preferRelativeResize="0"/>
          <p:nvPr/>
        </p:nvPicPr>
        <p:blipFill rotWithShape="1">
          <a:blip r:embed="rId5">
            <a:alphaModFix/>
          </a:blip>
          <a:srcRect l="15183" t="19808" r="79252" b="77040"/>
          <a:stretch/>
        </p:blipFill>
        <p:spPr>
          <a:xfrm rot="10800000">
            <a:off x="6292450" y="3331036"/>
            <a:ext cx="1095276" cy="41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8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Pin Direction</a:t>
            </a:r>
            <a:endParaRPr/>
          </a:p>
        </p:txBody>
      </p:sp>
      <p:pic>
        <p:nvPicPr>
          <p:cNvPr id="292" name="Google Shape;292;p48"/>
          <p:cNvPicPr preferRelativeResize="0"/>
          <p:nvPr/>
        </p:nvPicPr>
        <p:blipFill rotWithShape="1">
          <a:blip r:embed="rId3">
            <a:alphaModFix/>
          </a:blip>
          <a:srcRect t="-10671" b="18995"/>
          <a:stretch/>
        </p:blipFill>
        <p:spPr>
          <a:xfrm>
            <a:off x="2103300" y="1797450"/>
            <a:ext cx="4937400" cy="291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>
            <a:spLocks noGrp="1"/>
          </p:cNvSpPr>
          <p:nvPr>
            <p:ph type="body" idx="1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 the training board</a:t>
            </a:r>
            <a:endParaRPr/>
          </a:p>
        </p:txBody>
      </p:sp>
      <p:sp>
        <p:nvSpPr>
          <p:cNvPr id="298" name="Google Shape;298;p49"/>
          <p:cNvSpPr txBox="1">
            <a:spLocks noGrp="1"/>
          </p:cNvSpPr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Soldering Activity!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0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Board</a:t>
            </a:r>
            <a:endParaRPr/>
          </a:p>
        </p:txBody>
      </p:sp>
      <p:pic>
        <p:nvPicPr>
          <p:cNvPr id="304" name="Google Shape;304;p50"/>
          <p:cNvPicPr preferRelativeResize="0"/>
          <p:nvPr/>
        </p:nvPicPr>
        <p:blipFill rotWithShape="1">
          <a:blip r:embed="rId3">
            <a:alphaModFix/>
          </a:blip>
          <a:srcRect l="9885" r="15676" b="9469"/>
          <a:stretch/>
        </p:blipFill>
        <p:spPr>
          <a:xfrm rot="-5400000">
            <a:off x="3001813" y="892412"/>
            <a:ext cx="3140375" cy="5092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>
            <a:spLocks noGrp="1"/>
          </p:cNvSpPr>
          <p:nvPr>
            <p:ph type="body" idx="1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RoboJackets?</a:t>
            </a:r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1"/>
          <p:cNvSpPr txBox="1">
            <a:spLocks noGrp="1"/>
          </p:cNvSpPr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Debugging</a:t>
            </a:r>
            <a:endParaRPr/>
          </a:p>
        </p:txBody>
      </p:sp>
      <p:sp>
        <p:nvSpPr>
          <p:cNvPr id="310" name="Google Shape;310;p51"/>
          <p:cNvSpPr txBox="1">
            <a:spLocks noGrp="1"/>
          </p:cNvSpPr>
          <p:nvPr>
            <p:ph type="body" idx="1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Complex boards rarely work first time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2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to Ask</a:t>
            </a:r>
            <a:endParaRPr/>
          </a:p>
        </p:txBody>
      </p:sp>
      <p:sp>
        <p:nvSpPr>
          <p:cNvPr id="316" name="Google Shape;316;p52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What is the expected behavior?</a:t>
            </a:r>
            <a:endParaRPr/>
          </a:p>
          <a:p>
            <a:pPr marL="457200" lvl="0" indent="-4064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What is the current behavior?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3"/>
          <p:cNvSpPr txBox="1">
            <a:spLocks noGrp="1"/>
          </p:cNvSpPr>
          <p:nvPr>
            <p:ph type="body" idx="1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Top-Down Methodology</a:t>
            </a:r>
            <a:endParaRPr/>
          </a:p>
        </p:txBody>
      </p:sp>
      <p:sp>
        <p:nvSpPr>
          <p:cNvPr id="322" name="Google Shape;322;p53"/>
          <p:cNvSpPr txBox="1">
            <a:spLocks noGrp="1"/>
          </p:cNvSpPr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Started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4"/>
          <p:cNvSpPr txBox="1">
            <a:spLocks noGrp="1"/>
          </p:cNvSpPr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 Soldering?</a:t>
            </a:r>
            <a:endParaRPr/>
          </a:p>
        </p:txBody>
      </p:sp>
      <p:sp>
        <p:nvSpPr>
          <p:cNvPr id="328" name="Google Shape;328;p54"/>
          <p:cNvSpPr txBox="1">
            <a:spLocks noGrp="1"/>
          </p:cNvSpPr>
          <p:nvPr>
            <p:ph type="subTitle" idx="1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Always check for shorts!</a:t>
            </a:r>
            <a:endParaRPr/>
          </a:p>
        </p:txBody>
      </p:sp>
      <p:pic>
        <p:nvPicPr>
          <p:cNvPr id="329" name="Google Shape;32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0025" y="587075"/>
            <a:ext cx="2840400" cy="213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54"/>
          <p:cNvPicPr preferRelativeResize="0"/>
          <p:nvPr/>
        </p:nvPicPr>
        <p:blipFill rotWithShape="1">
          <a:blip r:embed="rId4">
            <a:alphaModFix/>
          </a:blip>
          <a:srcRect t="57940" r="4897"/>
          <a:stretch/>
        </p:blipFill>
        <p:spPr>
          <a:xfrm>
            <a:off x="4043200" y="4080175"/>
            <a:ext cx="5100799" cy="106332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4"/>
          <p:cNvSpPr txBox="1"/>
          <p:nvPr/>
        </p:nvSpPr>
        <p:spPr>
          <a:xfrm>
            <a:off x="5675350" y="3617950"/>
            <a:ext cx="2603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there an oopsie?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5"/>
          <p:cNvSpPr txBox="1">
            <a:spLocks noGrp="1"/>
          </p:cNvSpPr>
          <p:nvPr>
            <p:ph type="subTitle" idx="1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LEDs can save tons of time here</a:t>
            </a:r>
            <a:endParaRPr/>
          </a:p>
        </p:txBody>
      </p:sp>
      <p:sp>
        <p:nvSpPr>
          <p:cNvPr id="337" name="Google Shape;337;p55"/>
          <p:cNvSpPr txBox="1">
            <a:spLocks noGrp="1"/>
          </p:cNvSpPr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power bus active?</a:t>
            </a:r>
            <a:endParaRPr/>
          </a:p>
        </p:txBody>
      </p:sp>
      <p:pic>
        <p:nvPicPr>
          <p:cNvPr id="338" name="Google Shape;33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9452" y="1686500"/>
            <a:ext cx="3846549" cy="273392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5"/>
          <p:cNvSpPr txBox="1">
            <a:spLocks noGrp="1"/>
          </p:cNvSpPr>
          <p:nvPr>
            <p:ph type="subTitle" idx="1"/>
          </p:nvPr>
        </p:nvSpPr>
        <p:spPr>
          <a:xfrm>
            <a:off x="2951750" y="2293200"/>
            <a:ext cx="2436600" cy="24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But were they soldered correctly?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Continuity/Diode Mode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40" name="Google Shape;340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9450" y="538999"/>
            <a:ext cx="3036613" cy="114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6"/>
          <p:cNvSpPr txBox="1">
            <a:spLocks noGrp="1"/>
          </p:cNvSpPr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“Hello World”</a:t>
            </a:r>
            <a:endParaRPr/>
          </a:p>
        </p:txBody>
      </p:sp>
      <p:sp>
        <p:nvSpPr>
          <p:cNvPr id="346" name="Google Shape;346;p56"/>
          <p:cNvSpPr txBox="1">
            <a:spLocks noGrp="1"/>
          </p:cNvSpPr>
          <p:nvPr>
            <p:ph type="subTitle" idx="1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basic code first</a:t>
            </a:r>
            <a:endParaRPr/>
          </a:p>
        </p:txBody>
      </p:sp>
      <p:pic>
        <p:nvPicPr>
          <p:cNvPr id="347" name="Google Shape;34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9700" y="569925"/>
            <a:ext cx="2789300" cy="208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2675" y="2983075"/>
            <a:ext cx="5562600" cy="200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0050" y="669850"/>
            <a:ext cx="3243950" cy="182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7"/>
          <p:cNvSpPr txBox="1">
            <a:spLocks noGrp="1"/>
          </p:cNvSpPr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 Circuit is Different</a:t>
            </a:r>
            <a:endParaRPr/>
          </a:p>
        </p:txBody>
      </p:sp>
      <p:sp>
        <p:nvSpPr>
          <p:cNvPr id="355" name="Google Shape;355;p57"/>
          <p:cNvSpPr txBox="1">
            <a:spLocks noGrp="1"/>
          </p:cNvSpPr>
          <p:nvPr>
            <p:ph type="subTitle" idx="1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Always start general to not waste time</a:t>
            </a:r>
            <a:endParaRPr/>
          </a:p>
        </p:txBody>
      </p:sp>
      <p:sp>
        <p:nvSpPr>
          <p:cNvPr id="356" name="Google Shape;356;p57"/>
          <p:cNvSpPr txBox="1"/>
          <p:nvPr/>
        </p:nvSpPr>
        <p:spPr>
          <a:xfrm>
            <a:off x="3051100" y="230950"/>
            <a:ext cx="5892300" cy="49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few more pointers: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Data not being sent correctly?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Continuity between end points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Continuity to adjacent lines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Is firmware using the correct pins?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Could try reflowing the data lines or associated devices</a:t>
            </a:r>
            <a:endParaRPr sz="16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Useful debugging tools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Multimeter</a:t>
            </a:r>
            <a:endParaRPr sz="1600"/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Voltage check</a:t>
            </a:r>
            <a:endParaRPr sz="1600"/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Continuity check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Oscilloscope</a:t>
            </a:r>
            <a:endParaRPr sz="1600"/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Can see waveforms over time</a:t>
            </a:r>
            <a:endParaRPr sz="1600"/>
          </a:p>
          <a:p>
            <a:pPr marL="1828800" lvl="3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Useful to analyze noise issues</a:t>
            </a:r>
            <a:endParaRPr sz="1600"/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Many have decoding features</a:t>
            </a:r>
            <a:endParaRPr sz="1600"/>
          </a:p>
          <a:p>
            <a:pPr marL="1828800" lvl="3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Isolate problems to transmitter or receiver ends</a:t>
            </a:r>
            <a:endParaRPr sz="16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8"/>
          <p:cNvSpPr txBox="1">
            <a:spLocks noGrp="1"/>
          </p:cNvSpPr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Debugging Activity</a:t>
            </a:r>
            <a:endParaRPr/>
          </a:p>
        </p:txBody>
      </p:sp>
      <p:sp>
        <p:nvSpPr>
          <p:cNvPr id="362" name="Google Shape;362;p58"/>
          <p:cNvSpPr txBox="1">
            <a:spLocks noGrp="1"/>
          </p:cNvSpPr>
          <p:nvPr>
            <p:ph type="body" idx="1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Sorry not sorry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763" y="2433775"/>
            <a:ext cx="2930822" cy="219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1376" y="510728"/>
            <a:ext cx="2562886" cy="192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5"/>
          <p:cNvPicPr preferRelativeResize="0"/>
          <p:nvPr/>
        </p:nvPicPr>
        <p:blipFill rotWithShape="1">
          <a:blip r:embed="rId5">
            <a:alphaModFix/>
          </a:blip>
          <a:srcRect l="5049" t="3909" r="5425" b="8624"/>
          <a:stretch/>
        </p:blipFill>
        <p:spPr>
          <a:xfrm>
            <a:off x="640412" y="510650"/>
            <a:ext cx="2000975" cy="192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5"/>
          <p:cNvPicPr preferRelativeResize="0"/>
          <p:nvPr/>
        </p:nvPicPr>
        <p:blipFill rotWithShape="1">
          <a:blip r:embed="rId6">
            <a:alphaModFix/>
          </a:blip>
          <a:srcRect l="12141" r="13597"/>
          <a:stretch/>
        </p:blipFill>
        <p:spPr>
          <a:xfrm>
            <a:off x="640413" y="2433850"/>
            <a:ext cx="1633022" cy="2199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73438" y="2433847"/>
            <a:ext cx="3299323" cy="219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5"/>
          <p:cNvPicPr preferRelativeResize="0"/>
          <p:nvPr/>
        </p:nvPicPr>
        <p:blipFill rotWithShape="1">
          <a:blip r:embed="rId8">
            <a:alphaModFix/>
          </a:blip>
          <a:srcRect r="5642"/>
          <a:stretch/>
        </p:blipFill>
        <p:spPr>
          <a:xfrm>
            <a:off x="5204263" y="510662"/>
            <a:ext cx="3299324" cy="1923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Embedded System Design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Printed Circuit Board design</a:t>
            </a:r>
            <a:endParaRPr/>
          </a:p>
          <a:p>
            <a:pPr marL="1371600" lvl="2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/>
              <a:t>Analog and Digital Circuitry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Microcontroller firmware programming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Control systems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A bunch of other cool stuff!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RoboJackets Electrical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>
            <a:spLocks noGrp="1"/>
          </p:cNvSpPr>
          <p:nvPr>
            <p:ph type="body" idx="1"/>
          </p:nvPr>
        </p:nvSpPr>
        <p:spPr>
          <a:xfrm>
            <a:off x="2599200" y="2573925"/>
            <a:ext cx="66420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2599200" y="1617819"/>
            <a:ext cx="6057900" cy="6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Board Overview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8"/>
          <p:cNvSpPr txBox="1">
            <a:spLocks noGrp="1"/>
          </p:cNvSpPr>
          <p:nvPr>
            <p:ph type="title"/>
          </p:nvPr>
        </p:nvSpPr>
        <p:spPr>
          <a:xfrm>
            <a:off x="224100" y="1217700"/>
            <a:ext cx="23493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Board</a:t>
            </a:r>
            <a:endParaRPr/>
          </a:p>
        </p:txBody>
      </p:sp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224100" y="3113550"/>
            <a:ext cx="23493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3401" y="343625"/>
            <a:ext cx="6541051" cy="435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9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377525" y="1931994"/>
            <a:ext cx="78867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Control a brushed DC motors using an Arduino Uno</a:t>
            </a:r>
            <a:endParaRPr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Motor Driver chips controlled with logic/PWM signals from Arduino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"/>
              <a:t>Source power from 12V DC Barrel Jack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5563" y="1138750"/>
            <a:ext cx="4818437" cy="32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0"/>
          <p:cNvSpPr txBox="1">
            <a:spLocks noGrp="1"/>
          </p:cNvSpPr>
          <p:nvPr>
            <p:ph type="body" idx="1"/>
          </p:nvPr>
        </p:nvSpPr>
        <p:spPr>
          <a:xfrm>
            <a:off x="377525" y="1932000"/>
            <a:ext cx="5135400" cy="32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DC Barrel Jack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Source power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Screw Terminal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To attach motor wires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Power Switch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Turn motor on or off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Fuse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Overcurrent protection</a:t>
            </a:r>
            <a:endParaRPr sz="2400"/>
          </a:p>
        </p:txBody>
      </p:sp>
      <p:sp>
        <p:nvSpPr>
          <p:cNvPr id="150" name="Google Shape;150;p30"/>
          <p:cNvSpPr txBox="1">
            <a:spLocks noGrp="1"/>
          </p:cNvSpPr>
          <p:nvPr>
            <p:ph type="title"/>
          </p:nvPr>
        </p:nvSpPr>
        <p:spPr>
          <a:xfrm>
            <a:off x="377525" y="1077400"/>
            <a:ext cx="82080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  <p:cxnSp>
        <p:nvCxnSpPr>
          <p:cNvPr id="151" name="Google Shape;151;p30"/>
          <p:cNvCxnSpPr>
            <a:endCxn id="152" idx="1"/>
          </p:cNvCxnSpPr>
          <p:nvPr/>
        </p:nvCxnSpPr>
        <p:spPr>
          <a:xfrm>
            <a:off x="3289050" y="2379688"/>
            <a:ext cx="1571100" cy="3768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30"/>
          <p:cNvCxnSpPr>
            <a:endCxn id="154" idx="0"/>
          </p:cNvCxnSpPr>
          <p:nvPr/>
        </p:nvCxnSpPr>
        <p:spPr>
          <a:xfrm>
            <a:off x="3288950" y="2959450"/>
            <a:ext cx="1719900" cy="2535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30"/>
          <p:cNvCxnSpPr>
            <a:endCxn id="156" idx="2"/>
          </p:cNvCxnSpPr>
          <p:nvPr/>
        </p:nvCxnSpPr>
        <p:spPr>
          <a:xfrm rot="10800000" flipH="1">
            <a:off x="1750150" y="2932675"/>
            <a:ext cx="4598400" cy="1394700"/>
          </a:xfrm>
          <a:prstGeom prst="bentConnector2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" name="Google Shape;152;p30"/>
          <p:cNvSpPr/>
          <p:nvPr/>
        </p:nvSpPr>
        <p:spPr>
          <a:xfrm>
            <a:off x="4860150" y="2481238"/>
            <a:ext cx="710100" cy="550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30"/>
          <p:cNvSpPr/>
          <p:nvPr/>
        </p:nvSpPr>
        <p:spPr>
          <a:xfrm>
            <a:off x="4813250" y="3212950"/>
            <a:ext cx="391200" cy="3912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30"/>
          <p:cNvSpPr/>
          <p:nvPr/>
        </p:nvSpPr>
        <p:spPr>
          <a:xfrm>
            <a:off x="5666003" y="2357875"/>
            <a:ext cx="391200" cy="7752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0"/>
          <p:cNvSpPr/>
          <p:nvPr/>
        </p:nvSpPr>
        <p:spPr>
          <a:xfrm>
            <a:off x="6152950" y="2505175"/>
            <a:ext cx="391200" cy="427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8" name="Google Shape;158;p30"/>
          <p:cNvCxnSpPr>
            <a:endCxn id="157" idx="2"/>
          </p:cNvCxnSpPr>
          <p:nvPr/>
        </p:nvCxnSpPr>
        <p:spPr>
          <a:xfrm rot="10800000" flipH="1">
            <a:off x="2952803" y="3133075"/>
            <a:ext cx="2908800" cy="507000"/>
          </a:xfrm>
          <a:prstGeom prst="bentConnector2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oboJackets B&amp;W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596</Words>
  <Application>Microsoft Office PowerPoint</Application>
  <PresentationFormat>On-screen Show (16:9)</PresentationFormat>
  <Paragraphs>150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Roboto Slab</vt:lpstr>
      <vt:lpstr>Roboto</vt:lpstr>
      <vt:lpstr>Arial</vt:lpstr>
      <vt:lpstr>Roboto Slab Light</vt:lpstr>
      <vt:lpstr>Simple Light</vt:lpstr>
      <vt:lpstr>RoboJackets B&amp;W Theme</vt:lpstr>
      <vt:lpstr>Welcome</vt:lpstr>
      <vt:lpstr>Agenda</vt:lpstr>
      <vt:lpstr>Introduction</vt:lpstr>
      <vt:lpstr>PowerPoint Presentation</vt:lpstr>
      <vt:lpstr>RoboJackets Electrical</vt:lpstr>
      <vt:lpstr>Training Board Overview</vt:lpstr>
      <vt:lpstr>The Board</vt:lpstr>
      <vt:lpstr>Purpose</vt:lpstr>
      <vt:lpstr>Components</vt:lpstr>
      <vt:lpstr>Components</vt:lpstr>
      <vt:lpstr>Soldering</vt:lpstr>
      <vt:lpstr>Safety</vt:lpstr>
      <vt:lpstr>Supplies</vt:lpstr>
      <vt:lpstr>Supplies</vt:lpstr>
      <vt:lpstr>Supplies</vt:lpstr>
      <vt:lpstr>Through-Hole Soldering</vt:lpstr>
      <vt:lpstr>Heating Technique</vt:lpstr>
      <vt:lpstr>How much Solder?</vt:lpstr>
      <vt:lpstr>Surface Mount Components</vt:lpstr>
      <vt:lpstr>Other Soldering Techniques/Tips</vt:lpstr>
      <vt:lpstr>Hot Air Gun</vt:lpstr>
      <vt:lpstr>Solder Paste</vt:lpstr>
      <vt:lpstr>Reflow Oven</vt:lpstr>
      <vt:lpstr>Soldering Stencil</vt:lpstr>
      <vt:lpstr>Tips</vt:lpstr>
      <vt:lpstr>LED Direction</vt:lpstr>
      <vt:lpstr>Pin Direction</vt:lpstr>
      <vt:lpstr>Soldering Activity!</vt:lpstr>
      <vt:lpstr>Sample Board</vt:lpstr>
      <vt:lpstr>Debugging</vt:lpstr>
      <vt:lpstr>Questions to Ask</vt:lpstr>
      <vt:lpstr>Getting Started</vt:lpstr>
      <vt:lpstr>Done Soldering?</vt:lpstr>
      <vt:lpstr>Is the power bus active?</vt:lpstr>
      <vt:lpstr>“Hello World”</vt:lpstr>
      <vt:lpstr>Every Circuit is Different</vt:lpstr>
      <vt:lpstr>Debugging Activity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cp:lastModifiedBy>Mac Hale, John E</cp:lastModifiedBy>
  <cp:revision>1</cp:revision>
  <dcterms:modified xsi:type="dcterms:W3CDTF">2023-09-11T17:29:47Z</dcterms:modified>
</cp:coreProperties>
</file>